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6" r:id="rId7"/>
    <p:sldId id="257" r:id="rId8"/>
    <p:sldId id="264" r:id="rId9"/>
    <p:sldId id="258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884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955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470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33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12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577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067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196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233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537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F2178-EF1E-BC40-9F4D-86994D014647}" type="datetimeFigureOut">
              <a:rPr lang="fr-FR" smtClean="0"/>
              <a:t>20/03/2014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A006-F7C1-FC41-B5FB-6F054C69BC4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243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 descr="verner-panton-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4037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643050"/>
            <a:ext cx="1189290" cy="183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etrakDanse_Atuv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71876"/>
            <a:ext cx="2038376" cy="20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 EIFFEL tour eiff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571876"/>
            <a:ext cx="1428760" cy="213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scene_conc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571876"/>
            <a:ext cx="2262217" cy="151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A CALDER Round red T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571876"/>
            <a:ext cx="2637603" cy="201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DetrakDanse_Atuv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642918"/>
            <a:ext cx="2213207" cy="28447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0430" y="1142984"/>
            <a:ext cx="3000396" cy="23574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3071834" cy="3071834"/>
          </a:xfrm>
        </p:spPr>
        <p:txBody>
          <a:bodyPr>
            <a:normAutofit fontScale="90000"/>
          </a:bodyPr>
          <a:lstStyle/>
          <a:p>
            <a:pPr algn="r"/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                      E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ducation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rtistique </a:t>
            </a:r>
            <a:br>
              <a:rPr lang="fr-FR" sz="4000" dirty="0" smtClean="0">
                <a:solidFill>
                  <a:schemeClr val="bg1"/>
                </a:solidFill>
                <a:latin typeface="+mn-lt"/>
              </a:rPr>
            </a:b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et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ulturelle   </a:t>
            </a:r>
            <a:endParaRPr lang="fr-FR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64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uide cou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39" y="1605346"/>
            <a:ext cx="3106829" cy="43000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6956" y="1605346"/>
            <a:ext cx="509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Inscrire le parcours dans le volet</a:t>
            </a:r>
          </a:p>
          <a:p>
            <a:r>
              <a:rPr lang="fr-CA" sz="2400" dirty="0" smtClean="0"/>
              <a:t>artistique et culturel du projet d’école.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46956" y="2933333"/>
            <a:ext cx="509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Organiser ce parcours sur un territoire</a:t>
            </a:r>
          </a:p>
          <a:p>
            <a:r>
              <a:rPr lang="fr-CA" sz="2400" dirty="0" smtClean="0"/>
              <a:t>éducatif.</a:t>
            </a:r>
            <a:endParaRPr lang="fr-CA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6956" y="4097649"/>
            <a:ext cx="509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Imaginer un cahier de parcours culturel de l’élève.</a:t>
            </a:r>
            <a:endParaRPr lang="fr-CA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820605" y="4524032"/>
            <a:ext cx="11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FOLIOS (?)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EAC A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94"/>
            <a:ext cx="9144000" cy="63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1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EAC A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69"/>
            <a:ext cx="9144000" cy="63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9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ynthese PEA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87"/>
            <a:ext cx="9144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ynthesepea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60"/>
            <a:ext cx="9144000" cy="6212508"/>
          </a:xfrm>
          <a:prstGeom prst="rect">
            <a:avLst/>
          </a:prstGeom>
        </p:spPr>
      </p:pic>
      <p:pic>
        <p:nvPicPr>
          <p:cNvPr id="5" name="Image 4" descr="3R.tif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175">
            <a:off x="4444856" y="2601230"/>
            <a:ext cx="2288173" cy="219572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3692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 descr="1 Couver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83" y="1269891"/>
            <a:ext cx="2077840" cy="146830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82015" y="782976"/>
            <a:ext cx="763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L’histoire des Arts intègre </a:t>
            </a:r>
            <a:r>
              <a:rPr lang="fr-CA" u="sng" dirty="0" smtClean="0"/>
              <a:t>de fait </a:t>
            </a:r>
            <a:r>
              <a:rPr lang="fr-CA" dirty="0" smtClean="0"/>
              <a:t>le parcours d’éducation artistique et culturelle: 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2916203" y="1760272"/>
            <a:ext cx="303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UN SEUL ET MÊME « CAHIER »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421339" y="1269891"/>
            <a:ext cx="141107" cy="305715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vers le bas 6"/>
          <p:cNvSpPr/>
          <p:nvPr/>
        </p:nvSpPr>
        <p:spPr>
          <a:xfrm flipH="1">
            <a:off x="4421340" y="2257109"/>
            <a:ext cx="152400" cy="305715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1672341" y="2843679"/>
            <a:ext cx="578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Une « mémoire » et non pas un sujet/objet d’apprentissage</a:t>
            </a:r>
            <a:endParaRPr lang="fr-CA" dirty="0"/>
          </a:p>
        </p:txBody>
      </p:sp>
      <p:sp>
        <p:nvSpPr>
          <p:cNvPr id="9" name="Flèche vers le bas 8"/>
          <p:cNvSpPr/>
          <p:nvPr/>
        </p:nvSpPr>
        <p:spPr>
          <a:xfrm rot="1500000" flipH="1">
            <a:off x="4262828" y="3585333"/>
            <a:ext cx="152400" cy="305715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vers le bas 9"/>
          <p:cNvSpPr/>
          <p:nvPr/>
        </p:nvSpPr>
        <p:spPr>
          <a:xfrm rot="20100000" flipH="1">
            <a:off x="4578922" y="3585333"/>
            <a:ext cx="152400" cy="305715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351777" y="4152574"/>
            <a:ext cx="1853589" cy="10935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TRACE</a:t>
            </a:r>
          </a:p>
          <a:p>
            <a:pPr algn="ctr"/>
            <a:r>
              <a:rPr lang="fr-CA" dirty="0" smtClean="0"/>
              <a:t>COLLECTIVE</a:t>
            </a:r>
            <a:endParaRPr lang="fr-CA" dirty="0"/>
          </a:p>
        </p:txBody>
      </p:sp>
      <p:sp>
        <p:nvSpPr>
          <p:cNvPr id="12" name="Rectangle 11"/>
          <p:cNvSpPr/>
          <p:nvPr/>
        </p:nvSpPr>
        <p:spPr>
          <a:xfrm>
            <a:off x="4885574" y="4162421"/>
            <a:ext cx="1853589" cy="10935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 smtClean="0"/>
          </a:p>
          <a:p>
            <a:pPr algn="ctr"/>
            <a:r>
              <a:rPr lang="fr-CA" dirty="0" smtClean="0"/>
              <a:t>TRACE</a:t>
            </a:r>
          </a:p>
          <a:p>
            <a:pPr algn="ctr"/>
            <a:r>
              <a:rPr lang="fr-CA" dirty="0" smtClean="0"/>
              <a:t>INDIVIDUELLE</a:t>
            </a:r>
          </a:p>
          <a:p>
            <a:pPr algn="ctr"/>
            <a:endParaRPr lang="fr-CA" dirty="0"/>
          </a:p>
        </p:txBody>
      </p:sp>
      <p:sp>
        <p:nvSpPr>
          <p:cNvPr id="13" name="Flèche vers la gauche 12"/>
          <p:cNvSpPr/>
          <p:nvPr/>
        </p:nvSpPr>
        <p:spPr>
          <a:xfrm>
            <a:off x="7005713" y="4603356"/>
            <a:ext cx="446838" cy="129340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6892028" y="4732696"/>
            <a:ext cx="190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A" dirty="0">
                <a:solidFill>
                  <a:srgbClr val="FF0000"/>
                </a:solidFill>
              </a:rPr>
              <a:t>Approche sensible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iche elev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" y="365109"/>
            <a:ext cx="8203290" cy="595201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23320" y="235165"/>
            <a:ext cx="5279737" cy="928901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599703" y="2292402"/>
            <a:ext cx="3821636" cy="3539690"/>
          </a:xfrm>
          <a:prstGeom prst="ellipse">
            <a:avLst/>
          </a:prstGeom>
          <a:solidFill>
            <a:srgbClr val="CCFFCC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4033296" y="1398774"/>
            <a:ext cx="4103850" cy="4292219"/>
          </a:xfrm>
          <a:prstGeom prst="ellipse">
            <a:avLst/>
          </a:prstGeom>
          <a:solidFill>
            <a:srgbClr val="FF66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484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 descr="verner-panton-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4037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643050"/>
            <a:ext cx="1189290" cy="183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etrakDanse_Atuv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71876"/>
            <a:ext cx="2038376" cy="20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 EIFFEL tour eiff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571876"/>
            <a:ext cx="1428760" cy="213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scene_conc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571876"/>
            <a:ext cx="2262217" cy="151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A CALDER Round red T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571876"/>
            <a:ext cx="2637603" cy="201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DetrakDanse_Atuv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642918"/>
            <a:ext cx="2213207" cy="28447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0430" y="1142984"/>
            <a:ext cx="3000396" cy="23574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500430" y="142852"/>
            <a:ext cx="3000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3071834" cy="3071834"/>
          </a:xfrm>
        </p:spPr>
        <p:txBody>
          <a:bodyPr>
            <a:normAutofit fontScale="90000"/>
          </a:bodyPr>
          <a:lstStyle/>
          <a:p>
            <a:pPr algn="r"/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arcours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                      E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ducation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rtistique </a:t>
            </a:r>
            <a:br>
              <a:rPr lang="fr-FR" sz="4000" dirty="0" smtClean="0">
                <a:solidFill>
                  <a:schemeClr val="bg1"/>
                </a:solidFill>
                <a:latin typeface="+mn-lt"/>
              </a:rPr>
            </a:b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et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ulturelle   </a:t>
            </a:r>
            <a:endParaRPr lang="fr-FR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 descr="verner-panton-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4037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643050"/>
            <a:ext cx="1189290" cy="183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etrakDanse_Atuv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71876"/>
            <a:ext cx="2038376" cy="20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 EIFFEL tour eiff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571876"/>
            <a:ext cx="1428760" cy="213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scene_conc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571876"/>
            <a:ext cx="2262217" cy="151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A CALDER Round red T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571876"/>
            <a:ext cx="2637603" cy="201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DetrakDanse_Atuv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642918"/>
            <a:ext cx="2213207" cy="28447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0430" y="1142984"/>
            <a:ext cx="3000396" cy="23574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500430" y="142852"/>
            <a:ext cx="3000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3071834" cy="3071834"/>
          </a:xfrm>
        </p:spPr>
        <p:txBody>
          <a:bodyPr>
            <a:normAutofit fontScale="90000"/>
          </a:bodyPr>
          <a:lstStyle/>
          <a:p>
            <a:pPr algn="r"/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arcours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                      E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ducation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rtistique </a:t>
            </a:r>
            <a:br>
              <a:rPr lang="fr-FR" sz="4000" dirty="0" smtClean="0">
                <a:solidFill>
                  <a:schemeClr val="bg1"/>
                </a:solidFill>
                <a:latin typeface="+mn-lt"/>
              </a:rPr>
            </a:b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et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ulturelle   </a:t>
            </a:r>
            <a:endParaRPr lang="fr-FR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48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0430" y="1142984"/>
            <a:ext cx="3000396" cy="23574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500430" y="142852"/>
            <a:ext cx="3000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3071834" cy="3071834"/>
          </a:xfrm>
        </p:spPr>
        <p:txBody>
          <a:bodyPr>
            <a:normAutofit fontScale="90000"/>
          </a:bodyPr>
          <a:lstStyle/>
          <a:p>
            <a:pPr algn="r"/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arcours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                      E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ducation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rtistique </a:t>
            </a:r>
            <a:br>
              <a:rPr lang="fr-FR" sz="4000" dirty="0" smtClean="0">
                <a:solidFill>
                  <a:schemeClr val="bg1"/>
                </a:solidFill>
                <a:latin typeface="+mn-lt"/>
              </a:rPr>
            </a:b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et </a:t>
            </a:r>
            <a:r>
              <a:rPr lang="fr-FR" sz="6000" b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fr-FR" sz="4000" dirty="0" smtClean="0">
                <a:solidFill>
                  <a:schemeClr val="bg1"/>
                </a:solidFill>
                <a:latin typeface="+mn-lt"/>
              </a:rPr>
              <a:t>ulturelle   </a:t>
            </a:r>
            <a:endParaRPr lang="fr-F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16995" y="3786190"/>
            <a:ext cx="654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</a:rPr>
              <a:t>Circulaire du 3 mai </a:t>
            </a:r>
            <a:r>
              <a:rPr lang="fr-FR" sz="2400" dirty="0" smtClean="0">
                <a:solidFill>
                  <a:schemeClr val="bg1"/>
                </a:solidFill>
              </a:rPr>
              <a:t>2013  BO n°19 du 9 mai 2013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44" y="4429132"/>
            <a:ext cx="8858312" cy="2214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14282" y="4357694"/>
            <a:ext cx="8786874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ou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comment fournir à nos élèves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des clés pour comprendre le monde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devenir un adulte sensible, cultivé, ouvert et tolérant</a:t>
            </a:r>
            <a:r>
              <a:rPr kumimoji="0" lang="fr-FR" sz="6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6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fr-FR" sz="6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715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19237" y="737810"/>
            <a:ext cx="2709334" cy="27093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2873827" y="737810"/>
            <a:ext cx="2709334" cy="27093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1906208" y="2523068"/>
            <a:ext cx="2709334" cy="27093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450916" y="1154669"/>
            <a:ext cx="12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6600"/>
                </a:solidFill>
              </a:rPr>
              <a:t>PARCOURS</a:t>
            </a:r>
            <a:endParaRPr lang="fr-CA" dirty="0">
              <a:solidFill>
                <a:srgbClr val="FF66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77343" y="183523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6600"/>
                </a:solidFill>
              </a:rPr>
              <a:t>PROGRAMMATIONS</a:t>
            </a:r>
            <a:endParaRPr lang="fr-CA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0381" y="474133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6600"/>
                </a:solidFill>
              </a:rPr>
              <a:t>PARTENARIATS</a:t>
            </a:r>
            <a:endParaRPr lang="fr-CA" dirty="0">
              <a:solidFill>
                <a:srgbClr val="FF66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83287" y="4095002"/>
            <a:ext cx="3365909" cy="2031325"/>
          </a:xfrm>
          <a:prstGeom prst="rect">
            <a:avLst/>
          </a:prstGeom>
          <a:solidFill>
            <a:srgbClr val="FFFF00"/>
          </a:solidFill>
          <a:effectLst>
            <a:outerShdw blurRad="50800" dist="38100" dir="378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CA" dirty="0" smtClean="0"/>
              <a:t>« Sa mise en œuvre résulte de la concertation entre les différents acteurs d’un territoire afin de construire une offre éducative cohérente à destination des jeunes, qui aille au-delà de la simple juxtaposition d’actions 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668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08578" y="4881948"/>
            <a:ext cx="3365909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378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CA" dirty="0" smtClean="0"/>
              <a:t> Le P.E.A.C s’entend « dans une complémentarité entre les temps scolaires, périscolaire et extra scolaire ».</a:t>
            </a:r>
            <a:endParaRPr lang="fr-CA" dirty="0"/>
          </a:p>
        </p:txBody>
      </p:sp>
      <p:sp>
        <p:nvSpPr>
          <p:cNvPr id="9" name="Ellipse 8"/>
          <p:cNvSpPr/>
          <p:nvPr/>
        </p:nvSpPr>
        <p:spPr>
          <a:xfrm>
            <a:off x="919237" y="737810"/>
            <a:ext cx="2709334" cy="27093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Ellipse 9"/>
          <p:cNvSpPr/>
          <p:nvPr/>
        </p:nvSpPr>
        <p:spPr>
          <a:xfrm>
            <a:off x="2873827" y="737811"/>
            <a:ext cx="1646033" cy="1690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3033565" y="2247030"/>
            <a:ext cx="1229200" cy="12001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633989" y="1009530"/>
            <a:ext cx="109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SCOLAIRE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46707" y="1176121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accent3">
                    <a:lumMod val="75000"/>
                  </a:schemeClr>
                </a:solidFill>
              </a:rPr>
              <a:t>PERISCOLAIRE</a:t>
            </a:r>
            <a:endParaRPr lang="fr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806069" y="3077811"/>
            <a:ext cx="174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558ED5"/>
                </a:solidFill>
              </a:rPr>
              <a:t>EXTRA SCOLAIRE</a:t>
            </a:r>
            <a:endParaRPr lang="fr-CA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3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124" y="96762"/>
            <a:ext cx="1923142" cy="1572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ARCHITECTURE</a:t>
            </a:r>
          </a:p>
          <a:p>
            <a:pPr algn="ctr"/>
            <a:r>
              <a:rPr lang="fr-CA" dirty="0" smtClean="0"/>
              <a:t>Une façade flamande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6683827" y="96762"/>
            <a:ext cx="1923143" cy="157238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DESSIN</a:t>
            </a:r>
          </a:p>
          <a:p>
            <a:pPr algn="ctr"/>
            <a:r>
              <a:rPr lang="fr-CA" dirty="0" smtClean="0"/>
              <a:t>Dessiner sans feuille ni </a:t>
            </a:r>
            <a:r>
              <a:rPr lang="fr-CA" dirty="0"/>
              <a:t>c</a:t>
            </a:r>
            <a:r>
              <a:rPr lang="fr-CA" dirty="0" smtClean="0"/>
              <a:t>rayon</a:t>
            </a:r>
          </a:p>
          <a:p>
            <a:pPr algn="ctr"/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2595637" y="96762"/>
            <a:ext cx="1923143" cy="15723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CINEMA</a:t>
            </a:r>
          </a:p>
          <a:p>
            <a:pPr algn="ctr"/>
            <a:r>
              <a:rPr lang="fr-CA" dirty="0" smtClean="0"/>
              <a:t>École et cinéma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4634895" y="96762"/>
            <a:ext cx="1923143" cy="15723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ARTS VISUELS</a:t>
            </a:r>
          </a:p>
          <a:p>
            <a:pPr algn="ctr"/>
            <a:r>
              <a:rPr lang="fr-CA" dirty="0" smtClean="0"/>
              <a:t>Le Louvre Lens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549124" y="1821543"/>
            <a:ext cx="1923142" cy="15723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PHOTOGRAPHIE</a:t>
            </a:r>
          </a:p>
          <a:p>
            <a:pPr algn="ctr"/>
            <a:r>
              <a:rPr lang="fr-CA" dirty="0" smtClean="0"/>
              <a:t>Le sténopé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6683827" y="1821543"/>
            <a:ext cx="1923143" cy="15723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LITTERATURE</a:t>
            </a:r>
          </a:p>
          <a:p>
            <a:pPr algn="ctr"/>
            <a:r>
              <a:rPr lang="fr-CA" dirty="0" smtClean="0"/>
              <a:t>Les </a:t>
            </a:r>
            <a:r>
              <a:rPr lang="fr-CA" dirty="0" err="1" smtClean="0"/>
              <a:t>Bouquinales</a:t>
            </a: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2595637" y="1821543"/>
            <a:ext cx="1923143" cy="15723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POESIE</a:t>
            </a:r>
          </a:p>
          <a:p>
            <a:pPr algn="ctr"/>
            <a:r>
              <a:rPr lang="fr-CA" dirty="0" smtClean="0"/>
              <a:t>Le dormeur du val</a:t>
            </a: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4634895" y="1821543"/>
            <a:ext cx="1923143" cy="157238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MUSIQUE</a:t>
            </a:r>
          </a:p>
          <a:p>
            <a:pPr algn="ctr"/>
            <a:r>
              <a:rPr lang="fr-CA" dirty="0" smtClean="0"/>
              <a:t>Création sonore</a:t>
            </a:r>
            <a:endParaRPr lang="fr-CA" dirty="0"/>
          </a:p>
        </p:txBody>
      </p:sp>
      <p:sp>
        <p:nvSpPr>
          <p:cNvPr id="12" name="Rectangle 11"/>
          <p:cNvSpPr/>
          <p:nvPr/>
        </p:nvSpPr>
        <p:spPr>
          <a:xfrm>
            <a:off x="549124" y="3526972"/>
            <a:ext cx="1923142" cy="157238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MUSIQUE</a:t>
            </a:r>
          </a:p>
          <a:p>
            <a:pPr algn="ctr"/>
            <a:r>
              <a:rPr lang="fr-CA" dirty="0" smtClean="0"/>
              <a:t>Concert JMF</a:t>
            </a:r>
            <a:endParaRPr lang="fr-CA" dirty="0"/>
          </a:p>
        </p:txBody>
      </p:sp>
      <p:sp>
        <p:nvSpPr>
          <p:cNvPr id="13" name="Rectangle 12"/>
          <p:cNvSpPr/>
          <p:nvPr/>
        </p:nvSpPr>
        <p:spPr>
          <a:xfrm>
            <a:off x="6683827" y="3526972"/>
            <a:ext cx="1923143" cy="157238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DESIGN</a:t>
            </a:r>
          </a:p>
          <a:p>
            <a:pPr algn="ctr"/>
            <a:r>
              <a:rPr lang="fr-CA" dirty="0" smtClean="0"/>
              <a:t>La chaise</a:t>
            </a:r>
            <a:endParaRPr lang="fr-CA" dirty="0"/>
          </a:p>
        </p:txBody>
      </p:sp>
      <p:sp>
        <p:nvSpPr>
          <p:cNvPr id="14" name="Rectangle 13"/>
          <p:cNvSpPr/>
          <p:nvPr/>
        </p:nvSpPr>
        <p:spPr>
          <a:xfrm>
            <a:off x="2595637" y="3526972"/>
            <a:ext cx="1923143" cy="157238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DANSE</a:t>
            </a:r>
          </a:p>
          <a:p>
            <a:pPr algn="ctr"/>
            <a:r>
              <a:rPr lang="fr-CA" dirty="0" smtClean="0"/>
              <a:t>Expression corporelle</a:t>
            </a:r>
            <a:endParaRPr lang="fr-CA" dirty="0"/>
          </a:p>
        </p:txBody>
      </p:sp>
      <p:sp>
        <p:nvSpPr>
          <p:cNvPr id="15" name="Rectangle 14"/>
          <p:cNvSpPr/>
          <p:nvPr/>
        </p:nvSpPr>
        <p:spPr>
          <a:xfrm>
            <a:off x="4634895" y="3526972"/>
            <a:ext cx="1923143" cy="15723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CIRQUE</a:t>
            </a:r>
          </a:p>
          <a:p>
            <a:pPr algn="ctr"/>
            <a:r>
              <a:rPr lang="fr-CA" dirty="0" smtClean="0"/>
              <a:t>Ateliers de  pratique</a:t>
            </a:r>
            <a:endParaRPr lang="fr-CA" dirty="0"/>
          </a:p>
        </p:txBody>
      </p:sp>
      <p:sp>
        <p:nvSpPr>
          <p:cNvPr id="16" name="Rectangle 15"/>
          <p:cNvSpPr/>
          <p:nvPr/>
        </p:nvSpPr>
        <p:spPr>
          <a:xfrm>
            <a:off x="549124" y="5188858"/>
            <a:ext cx="1923142" cy="15723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LITTERATURE</a:t>
            </a:r>
          </a:p>
          <a:p>
            <a:pPr algn="ctr"/>
            <a:r>
              <a:rPr lang="fr-CA" dirty="0" smtClean="0"/>
              <a:t>Dispositif CLEC</a:t>
            </a:r>
            <a:endParaRPr lang="fr-CA" dirty="0"/>
          </a:p>
        </p:txBody>
      </p:sp>
      <p:sp>
        <p:nvSpPr>
          <p:cNvPr id="17" name="Rectangle 16"/>
          <p:cNvSpPr/>
          <p:nvPr/>
        </p:nvSpPr>
        <p:spPr>
          <a:xfrm>
            <a:off x="6683827" y="5188858"/>
            <a:ext cx="1923143" cy="1572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AV/MUSIQUE</a:t>
            </a:r>
          </a:p>
          <a:p>
            <a:pPr algn="ctr"/>
            <a:r>
              <a:rPr lang="fr-CA" dirty="0" smtClean="0"/>
              <a:t>Sculptures sonores</a:t>
            </a:r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2595637" y="5188858"/>
            <a:ext cx="1923143" cy="15723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THEATRE</a:t>
            </a:r>
          </a:p>
          <a:p>
            <a:pPr algn="ctr"/>
            <a:r>
              <a:rPr lang="fr-CA" dirty="0" smtClean="0"/>
              <a:t>Le petit monde</a:t>
            </a:r>
            <a:endParaRPr lang="fr-CA" dirty="0"/>
          </a:p>
        </p:txBody>
      </p:sp>
      <p:sp>
        <p:nvSpPr>
          <p:cNvPr id="20" name="Rectangle 19"/>
          <p:cNvSpPr/>
          <p:nvPr/>
        </p:nvSpPr>
        <p:spPr>
          <a:xfrm>
            <a:off x="4634895" y="5188858"/>
            <a:ext cx="1923143" cy="1572381"/>
          </a:xfrm>
          <a:prstGeom prst="rect">
            <a:avLst/>
          </a:prstGeom>
          <a:solidFill>
            <a:srgbClr val="99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MUSIQUE</a:t>
            </a:r>
          </a:p>
          <a:p>
            <a:pPr algn="ctr"/>
            <a:r>
              <a:rPr lang="fr-CA" dirty="0" smtClean="0"/>
              <a:t>Rencontres chantantes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638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2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2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2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2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2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2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2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2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19687"/>
              </p:ext>
            </p:extLst>
          </p:nvPr>
        </p:nvGraphicFramePr>
        <p:xfrm>
          <a:off x="677330" y="302380"/>
          <a:ext cx="7874001" cy="624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381"/>
                <a:gridCol w="2660953"/>
                <a:gridCol w="2624667"/>
              </a:tblGrid>
              <a:tr h="848176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CYCLE</a:t>
                      </a:r>
                      <a:r>
                        <a:rPr lang="fr-CA" baseline="0" dirty="0" smtClean="0"/>
                        <a:t> 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CYCLE II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CYCLE III</a:t>
                      </a:r>
                      <a:endParaRPr lang="fr-CA" dirty="0"/>
                    </a:p>
                  </a:txBody>
                  <a:tcPr/>
                </a:tc>
              </a:tr>
              <a:tr h="539296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 smtClean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57939" y="1277257"/>
            <a:ext cx="1923143" cy="15723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CIRQUE</a:t>
            </a:r>
          </a:p>
          <a:p>
            <a:pPr algn="ctr"/>
            <a:r>
              <a:rPr lang="fr-CA" dirty="0" smtClean="0"/>
              <a:t>Ateliers de  pratique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957939" y="2970590"/>
            <a:ext cx="1923143" cy="157238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LITTERATURE</a:t>
            </a:r>
            <a:endParaRPr lang="fr-CA" dirty="0" smtClean="0"/>
          </a:p>
          <a:p>
            <a:pPr algn="ctr"/>
            <a:r>
              <a:rPr lang="fr-CA" dirty="0" smtClean="0"/>
              <a:t>Les contes traditionnels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6255654" y="1277257"/>
            <a:ext cx="1923143" cy="157238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MUSIQUE</a:t>
            </a:r>
          </a:p>
          <a:p>
            <a:pPr algn="ctr"/>
            <a:r>
              <a:rPr lang="fr-CA" dirty="0" smtClean="0"/>
              <a:t>Création sonore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3526967" y="1277257"/>
            <a:ext cx="1923143" cy="15723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CINEMA</a:t>
            </a:r>
          </a:p>
          <a:p>
            <a:pPr algn="ctr"/>
            <a:r>
              <a:rPr lang="fr-CA" dirty="0" smtClean="0"/>
              <a:t>École et cinéma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957939" y="4692952"/>
            <a:ext cx="1923143" cy="1572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AV/MUSIQUE</a:t>
            </a:r>
          </a:p>
          <a:p>
            <a:pPr algn="ctr"/>
            <a:r>
              <a:rPr lang="fr-CA" dirty="0" smtClean="0"/>
              <a:t>Sculptures sonores</a:t>
            </a: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3541482" y="2970590"/>
            <a:ext cx="1923143" cy="157238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DESSIN</a:t>
            </a:r>
          </a:p>
          <a:p>
            <a:pPr algn="ctr"/>
            <a:r>
              <a:rPr lang="fr-CA" dirty="0" smtClean="0"/>
              <a:t>Dessiner sans feuille ni </a:t>
            </a:r>
            <a:r>
              <a:rPr lang="fr-CA" dirty="0"/>
              <a:t>c</a:t>
            </a:r>
            <a:r>
              <a:rPr lang="fr-CA" dirty="0" smtClean="0"/>
              <a:t>rayon</a:t>
            </a:r>
          </a:p>
          <a:p>
            <a:pPr algn="ctr"/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3541482" y="4692952"/>
            <a:ext cx="1923143" cy="157238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MUSIQUE</a:t>
            </a:r>
          </a:p>
          <a:p>
            <a:pPr algn="ctr"/>
            <a:r>
              <a:rPr lang="fr-CA" dirty="0" smtClean="0"/>
              <a:t>Rencontres chantantes</a:t>
            </a:r>
            <a:endParaRPr lang="fr-CA" dirty="0"/>
          </a:p>
        </p:txBody>
      </p:sp>
      <p:sp>
        <p:nvSpPr>
          <p:cNvPr id="12" name="Rectangle 11"/>
          <p:cNvSpPr/>
          <p:nvPr/>
        </p:nvSpPr>
        <p:spPr>
          <a:xfrm>
            <a:off x="6255654" y="2989943"/>
            <a:ext cx="1923143" cy="15723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POESIE</a:t>
            </a:r>
          </a:p>
          <a:p>
            <a:pPr algn="ctr"/>
            <a:r>
              <a:rPr lang="fr-CA" dirty="0" smtClean="0"/>
              <a:t>Le dormeur du val</a:t>
            </a:r>
            <a:endParaRPr lang="fr-CA" dirty="0"/>
          </a:p>
        </p:txBody>
      </p:sp>
      <p:sp>
        <p:nvSpPr>
          <p:cNvPr id="13" name="Rectangle 12"/>
          <p:cNvSpPr/>
          <p:nvPr/>
        </p:nvSpPr>
        <p:spPr>
          <a:xfrm>
            <a:off x="6255654" y="4692952"/>
            <a:ext cx="1923143" cy="157238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DESIGN</a:t>
            </a:r>
          </a:p>
          <a:p>
            <a:pPr algn="ctr"/>
            <a:r>
              <a:rPr lang="fr-CA" dirty="0" smtClean="0"/>
              <a:t>La chaise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376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abouret-sco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34" y="3455461"/>
            <a:ext cx="3150384" cy="315038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19237" y="737810"/>
            <a:ext cx="2709334" cy="27093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Ellipse 5"/>
          <p:cNvSpPr/>
          <p:nvPr/>
        </p:nvSpPr>
        <p:spPr>
          <a:xfrm>
            <a:off x="2873827" y="737810"/>
            <a:ext cx="2709334" cy="27093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1868855" y="2137056"/>
            <a:ext cx="2709334" cy="27093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450916" y="869124"/>
            <a:ext cx="125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6600"/>
                </a:solidFill>
              </a:rPr>
              <a:t>PRATIQUES</a:t>
            </a:r>
            <a:endParaRPr lang="fr-CA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77343" y="183523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6600"/>
                </a:solidFill>
              </a:rPr>
              <a:t>RENCONTRES</a:t>
            </a:r>
            <a:endParaRPr lang="fr-CA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0381" y="47413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6600"/>
                </a:solidFill>
              </a:rPr>
              <a:t>CONNAISSANCES</a:t>
            </a:r>
            <a:endParaRPr lang="fr-CA" dirty="0">
              <a:solidFill>
                <a:srgbClr val="FF660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654663" y="737810"/>
            <a:ext cx="5211114" cy="3609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9526123">
            <a:off x="654662" y="3767439"/>
            <a:ext cx="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HDA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543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1108" y="406397"/>
            <a:ext cx="3182257" cy="258112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>
              <a:rot lat="1980000" lon="2280000" rev="0"/>
            </a:camera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smtClean="0"/>
              <a:t>MUSIQUE</a:t>
            </a:r>
          </a:p>
          <a:p>
            <a:pPr algn="ctr"/>
            <a:r>
              <a:rPr lang="fr-CA" sz="3600" b="1" dirty="0" smtClean="0"/>
              <a:t>Concert JMF</a:t>
            </a:r>
            <a:endParaRPr lang="fr-CA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780746" y="753533"/>
            <a:ext cx="3182257" cy="25811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1980000" lon="2280000" rev="0"/>
            </a:camera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smtClean="0"/>
              <a:t>MUSIQUE</a:t>
            </a:r>
          </a:p>
          <a:p>
            <a:pPr algn="ctr"/>
            <a:r>
              <a:rPr lang="fr-CA" sz="3600" b="1" dirty="0" smtClean="0"/>
              <a:t>Concert JMF</a:t>
            </a:r>
            <a:endParaRPr lang="fr-CA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153278" y="1152677"/>
            <a:ext cx="3182257" cy="258112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>
              <a:rot lat="1980000" lon="2280000" rev="0"/>
            </a:camera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smtClean="0"/>
              <a:t>MUSIQUE</a:t>
            </a:r>
          </a:p>
          <a:p>
            <a:pPr algn="ctr"/>
            <a:r>
              <a:rPr lang="fr-CA" sz="3600" b="1" dirty="0" smtClean="0"/>
              <a:t>Concerts de poche</a:t>
            </a:r>
            <a:endParaRPr lang="fr-CA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4729839" y="874483"/>
            <a:ext cx="3182257" cy="2581124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1980000" lon="2280000" rev="0"/>
            </a:camera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smtClean="0"/>
              <a:t>MUSIQUE</a:t>
            </a:r>
          </a:p>
          <a:p>
            <a:pPr algn="ctr"/>
            <a:r>
              <a:rPr lang="fr-CA" sz="3600" b="1" dirty="0" smtClean="0"/>
              <a:t>Concert JMF</a:t>
            </a:r>
            <a:endParaRPr lang="fr-CA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5027382" y="1285720"/>
            <a:ext cx="3182257" cy="25811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1980000" lon="2280000" rev="0"/>
            </a:camera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smtClean="0"/>
              <a:t>MUSIQUE</a:t>
            </a:r>
          </a:p>
          <a:p>
            <a:pPr algn="ctr"/>
            <a:r>
              <a:rPr lang="fr-CA" sz="3600" b="1" dirty="0" smtClean="0"/>
              <a:t>Concert JMF</a:t>
            </a:r>
            <a:endParaRPr lang="fr-CA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278962" y="1648576"/>
            <a:ext cx="3182257" cy="2581124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>
              <a:rot lat="1980000" lon="2280000" rev="0"/>
            </a:camera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PHOTOGRAPHIE</a:t>
            </a:r>
          </a:p>
          <a:p>
            <a:pPr algn="ctr"/>
            <a:r>
              <a:rPr lang="fr-CA" sz="3200" b="1" dirty="0" smtClean="0"/>
              <a:t>Le sténopé</a:t>
            </a:r>
            <a:endParaRPr lang="fr-CA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71108" y="4504266"/>
            <a:ext cx="1606854" cy="411238"/>
          </a:xfrm>
          <a:prstGeom prst="rect">
            <a:avLst/>
          </a:prstGeom>
          <a:solidFill>
            <a:srgbClr val="FF0000"/>
          </a:solidFill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Rencontres</a:t>
            </a:r>
            <a:endParaRPr lang="fr-CA" dirty="0"/>
          </a:p>
        </p:txBody>
      </p:sp>
      <p:sp>
        <p:nvSpPr>
          <p:cNvPr id="19" name="Rectangle 18"/>
          <p:cNvSpPr/>
          <p:nvPr/>
        </p:nvSpPr>
        <p:spPr>
          <a:xfrm>
            <a:off x="471108" y="5046132"/>
            <a:ext cx="1606854" cy="4112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Connaissances</a:t>
            </a:r>
            <a:endParaRPr lang="fr-CA" dirty="0"/>
          </a:p>
        </p:txBody>
      </p:sp>
      <p:sp>
        <p:nvSpPr>
          <p:cNvPr id="20" name="Rectangle 19"/>
          <p:cNvSpPr/>
          <p:nvPr/>
        </p:nvSpPr>
        <p:spPr>
          <a:xfrm>
            <a:off x="471108" y="5624285"/>
            <a:ext cx="1606854" cy="411238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Pratiques</a:t>
            </a:r>
            <a:endParaRPr lang="fr-CA" dirty="0"/>
          </a:p>
        </p:txBody>
      </p:sp>
      <p:sp>
        <p:nvSpPr>
          <p:cNvPr id="21" name="Rectangle 20"/>
          <p:cNvSpPr/>
          <p:nvPr/>
        </p:nvSpPr>
        <p:spPr>
          <a:xfrm>
            <a:off x="2230362" y="4504266"/>
            <a:ext cx="2215851" cy="4112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FFFFFF"/>
                </a:solidFill>
              </a:rPr>
              <a:t>Concerts de poche</a:t>
            </a:r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30362" y="5046132"/>
            <a:ext cx="2215851" cy="411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Le trio à cordes</a:t>
            </a:r>
            <a:endParaRPr lang="fr-CA" dirty="0"/>
          </a:p>
        </p:txBody>
      </p:sp>
      <p:sp>
        <p:nvSpPr>
          <p:cNvPr id="23" name="Rectangle 22"/>
          <p:cNvSpPr/>
          <p:nvPr/>
        </p:nvSpPr>
        <p:spPr>
          <a:xfrm>
            <a:off x="2250317" y="5624285"/>
            <a:ext cx="2215851" cy="4112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Écoute active-chant</a:t>
            </a:r>
            <a:endParaRPr lang="fr-CA" dirty="0"/>
          </a:p>
        </p:txBody>
      </p:sp>
      <p:sp>
        <p:nvSpPr>
          <p:cNvPr id="24" name="Rectangle 23"/>
          <p:cNvSpPr/>
          <p:nvPr/>
        </p:nvSpPr>
        <p:spPr>
          <a:xfrm>
            <a:off x="5442857" y="4504266"/>
            <a:ext cx="2215851" cy="4112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bg1"/>
                </a:solidFill>
              </a:rPr>
              <a:t>Musée Jeanne Devos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42857" y="5046132"/>
            <a:ext cx="2215851" cy="4112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Histoire de la photo</a:t>
            </a:r>
            <a:endParaRPr lang="fr-CA" dirty="0"/>
          </a:p>
        </p:txBody>
      </p:sp>
      <p:sp>
        <p:nvSpPr>
          <p:cNvPr id="26" name="Rectangle 25"/>
          <p:cNvSpPr/>
          <p:nvPr/>
        </p:nvSpPr>
        <p:spPr>
          <a:xfrm>
            <a:off x="5462812" y="5624285"/>
            <a:ext cx="2215851" cy="4112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Le sténopé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90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243</Words>
  <Application>Microsoft Macintosh PowerPoint</Application>
  <PresentationFormat>Présentation à l'écran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                      Education Artistique  et Culturelle   </vt:lpstr>
      <vt:lpstr>Parcours                      Education Artistique  et Culturelle   </vt:lpstr>
      <vt:lpstr>Parcours                      Education Artistique  et Culturelle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                     Education Artistique  et Culturelle   </vt:lpstr>
    </vt:vector>
  </TitlesOfParts>
  <Company>CPEM Dunkerque Flandre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vanhove</dc:creator>
  <cp:lastModifiedBy>francois vanhove</cp:lastModifiedBy>
  <cp:revision>40</cp:revision>
  <dcterms:created xsi:type="dcterms:W3CDTF">2013-09-30T08:38:37Z</dcterms:created>
  <dcterms:modified xsi:type="dcterms:W3CDTF">2014-03-20T14:13:49Z</dcterms:modified>
</cp:coreProperties>
</file>